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f7ad53e2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f7ad53e2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devika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f7700dbd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f7700dbd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f7700dbd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f7700dbd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devika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f7700dbd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f7700dbd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nayeli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f7ad53e2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f7ad53e2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devika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f76f950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f76f950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f7ad53e2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f7ad53e2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prapti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f76f950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f76f950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f7ad53e2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f7ad53e2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johanna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f7ad53e2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f7ad53e2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functional requirement that is included in our app is the Forum. The idea behind this is a platform for users to discuss and share information related to hiking trails and outdoor activities. This will further promote community engagement. The user can create their own account and customize their profile up to their own discretion. The forum will then filter to the unser’s own interest. Depending on the users' shared interests, they can publicly share information and discuss specific trails and activities that they found interesting. These forums are public and anyone can comment on these discussions to include their own opinions and commentary about the subject matter. If you have a last minute resort about a trail or what a more personal insight as to what a trail entails, the forum is a great place to check out. People can share their own unique experiences to people. These experiences can have a crucial impact on people’s decision about certain trails. Users can create their own thread or reply to others on pre-existing threads. Messages in the forum must be able to be subject to moderation and guidelines.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f7700dbd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f7700dbd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 us move to the challenges and successes we faced when starting this project.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f7ad53e2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f7ad53e2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 us move to the challenges that came up while developing the design for this app.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we wanted to develop a smarter algorithm for recommending hikes to users. Instead of using a one dimensional weighted average approach, we wanted to implement a machine learning algorithm to give more accurate recommendations to increase user engagement. However, </a:t>
            </a:r>
            <a:r>
              <a:rPr lang="en">
                <a:solidFill>
                  <a:schemeClr val="dk1"/>
                </a:solidFill>
              </a:rPr>
              <a:t>since this is only one feature, we wanted to balance resources with an optimal algorithm and ensure that we did not overexert resources for a single feature. That being said, it is a key aspect of the app, as it is what can determine whether a user continues with hiking. A slew of bad recommendations can easily discourage users. Determining an optimal algorithm proved difficult for these reasons outlined.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Second, is how to protect user data. In the context of a social networking app, protecting user data is paramount for users to feel </a:t>
            </a:r>
            <a:r>
              <a:rPr lang="en">
                <a:solidFill>
                  <a:schemeClr val="dk1"/>
                </a:solidFill>
              </a:rPr>
              <a:t>comfortable</a:t>
            </a:r>
            <a:r>
              <a:rPr lang="en">
                <a:solidFill>
                  <a:schemeClr val="dk1"/>
                </a:solidFill>
              </a:rPr>
              <a:t> sharing their data with the public. Users should also have full control over what they share, with who they share it, and be able to remove information at any time. Chats should also remain private unless extreme ethical concerns arise. User data should also not be exposed to external entities and access to user or </a:t>
            </a:r>
            <a:r>
              <a:rPr lang="en">
                <a:solidFill>
                  <a:schemeClr val="dk1"/>
                </a:solidFill>
              </a:rPr>
              <a:t>device data should only be granted with informed user consent obtained in accordance with applicable laws. Transparency and user autonomy is highly valuable. This is a difficult task, and upholding these values poses challenges in the design.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this </a:t>
            </a:r>
            <a:r>
              <a:rPr lang="en">
                <a:solidFill>
                  <a:schemeClr val="dk1"/>
                </a:solidFill>
              </a:rPr>
              <a:t>privacy</a:t>
            </a:r>
            <a:r>
              <a:rPr lang="en">
                <a:solidFill>
                  <a:schemeClr val="dk1"/>
                </a:solidFill>
              </a:rPr>
              <a:t> concern in mind, it is also </a:t>
            </a:r>
            <a:r>
              <a:rPr lang="en">
                <a:solidFill>
                  <a:schemeClr val="dk1"/>
                </a:solidFill>
              </a:rPr>
              <a:t>important</a:t>
            </a:r>
            <a:r>
              <a:rPr lang="en">
                <a:solidFill>
                  <a:schemeClr val="dk1"/>
                </a:solidFill>
              </a:rPr>
              <a:t> to note that some users will not want to use the social aspect of the app at all, regardless of how secure we make our app. So, we needed to make sure that we kept the </a:t>
            </a:r>
            <a:r>
              <a:rPr lang="en">
                <a:solidFill>
                  <a:schemeClr val="dk1"/>
                </a:solidFill>
              </a:rPr>
              <a:t>social</a:t>
            </a:r>
            <a:r>
              <a:rPr lang="en">
                <a:solidFill>
                  <a:schemeClr val="dk1"/>
                </a:solidFill>
              </a:rPr>
              <a:t> aspect of the app separate from the informational side, and that the app can function on its own without annoying users that do not want to use that side of the app. It should also be able to </a:t>
            </a:r>
            <a:r>
              <a:rPr lang="en">
                <a:solidFill>
                  <a:schemeClr val="dk1"/>
                </a:solidFill>
              </a:rPr>
              <a:t>operate</a:t>
            </a:r>
            <a:r>
              <a:rPr lang="en">
                <a:solidFill>
                  <a:schemeClr val="dk1"/>
                </a:solidFill>
              </a:rPr>
              <a:t> the other way, with users that want to primarily use the social aspect of the app to be able to comfortably do so.</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18.jpg"/><Relationship Id="rId5" Type="http://schemas.openxmlformats.org/officeDocument/2006/relationships/image" Target="../media/image20.jpg"/><Relationship Id="rId6"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TrailBuddy</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Devika Mittal, Nayeli Zurita, Kai Nguyen, Mary Zeno, Johanna Johnsen, Prapti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Solutions: Trail Recommendation</a:t>
            </a:r>
            <a:endParaRPr/>
          </a:p>
        </p:txBody>
      </p:sp>
      <p:sp>
        <p:nvSpPr>
          <p:cNvPr id="158" name="Google Shape;158;p22"/>
          <p:cNvSpPr txBox="1"/>
          <p:nvPr>
            <p:ph idx="1" type="body"/>
          </p:nvPr>
        </p:nvSpPr>
        <p:spPr>
          <a:xfrm>
            <a:off x="471900" y="1919075"/>
            <a:ext cx="4100100" cy="307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Use collaborative filtering machine learning algorithm</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Factor in user’s previous hike ratings, similarities between hikes, community hike ratings, similarities between user and specific community users, distance, and user preferences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Leverage existing open source collaborative filtering algorithms</a:t>
            </a:r>
            <a:endParaRPr sz="1600">
              <a:solidFill>
                <a:srgbClr val="000000"/>
              </a:solidFill>
            </a:endParaRPr>
          </a:p>
          <a:p>
            <a:pPr indent="0" lvl="0" marL="0" rtl="0" algn="l">
              <a:spcBef>
                <a:spcPts val="0"/>
              </a:spcBef>
              <a:spcAft>
                <a:spcPts val="1200"/>
              </a:spcAft>
              <a:buNone/>
            </a:pPr>
            <a:r>
              <a:t/>
            </a:r>
            <a:endParaRPr sz="1600">
              <a:solidFill>
                <a:srgbClr val="000000"/>
              </a:solidFill>
            </a:endParaRPr>
          </a:p>
        </p:txBody>
      </p:sp>
      <p:pic>
        <p:nvPicPr>
          <p:cNvPr id="159" name="Google Shape;159;p22"/>
          <p:cNvPicPr preferRelativeResize="0"/>
          <p:nvPr/>
        </p:nvPicPr>
        <p:blipFill>
          <a:blip r:embed="rId3">
            <a:alphaModFix/>
          </a:blip>
          <a:stretch>
            <a:fillRect/>
          </a:stretch>
        </p:blipFill>
        <p:spPr>
          <a:xfrm>
            <a:off x="4572000" y="2101475"/>
            <a:ext cx="4425250" cy="2711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Solutions: User Privacy</a:t>
            </a:r>
            <a:endParaRPr/>
          </a:p>
        </p:txBody>
      </p:sp>
      <p:sp>
        <p:nvSpPr>
          <p:cNvPr id="165" name="Google Shape;165;p23"/>
          <p:cNvSpPr txBox="1"/>
          <p:nvPr>
            <p:ph idx="1" type="body"/>
          </p:nvPr>
        </p:nvSpPr>
        <p:spPr>
          <a:xfrm>
            <a:off x="471900" y="1919075"/>
            <a:ext cx="4100100" cy="3076500"/>
          </a:xfrm>
          <a:prstGeom prst="rect">
            <a:avLst/>
          </a:prstGeom>
        </p:spPr>
        <p:txBody>
          <a:bodyPr anchorCtr="0" anchor="t" bIns="91425" lIns="91425" spcFirstLastPara="1" rIns="91425" wrap="square" tIns="91425">
            <a:normAutofit/>
          </a:bodyPr>
          <a:lstStyle/>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Allow users to make profile private</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Allow users to choose who follows them</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Allow users to control what they share</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Keep users aware of what data is being used (location, health stats, etc)</a:t>
            </a:r>
            <a:endParaRPr sz="1600">
              <a:solidFill>
                <a:srgbClr val="000000"/>
              </a:solidFill>
            </a:endParaRPr>
          </a:p>
          <a:p>
            <a:pPr indent="0" lvl="0" marL="0" rtl="0" algn="l">
              <a:spcBef>
                <a:spcPts val="1200"/>
              </a:spcBef>
              <a:spcAft>
                <a:spcPts val="1200"/>
              </a:spcAft>
              <a:buNone/>
            </a:pPr>
            <a:r>
              <a:t/>
            </a:r>
            <a:endParaRPr sz="1200">
              <a:solidFill>
                <a:srgbClr val="000000"/>
              </a:solidFill>
            </a:endParaRPr>
          </a:p>
        </p:txBody>
      </p:sp>
      <p:pic>
        <p:nvPicPr>
          <p:cNvPr id="166" name="Google Shape;166;p23"/>
          <p:cNvPicPr preferRelativeResize="0"/>
          <p:nvPr/>
        </p:nvPicPr>
        <p:blipFill>
          <a:blip r:embed="rId3">
            <a:alphaModFix/>
          </a:blip>
          <a:stretch>
            <a:fillRect/>
          </a:stretch>
        </p:blipFill>
        <p:spPr>
          <a:xfrm>
            <a:off x="7172950" y="1703975"/>
            <a:ext cx="1971049" cy="1971049"/>
          </a:xfrm>
          <a:prstGeom prst="rect">
            <a:avLst/>
          </a:prstGeom>
          <a:noFill/>
          <a:ln>
            <a:noFill/>
          </a:ln>
        </p:spPr>
      </p:pic>
      <p:pic>
        <p:nvPicPr>
          <p:cNvPr id="167" name="Google Shape;167;p23"/>
          <p:cNvPicPr preferRelativeResize="0"/>
          <p:nvPr/>
        </p:nvPicPr>
        <p:blipFill>
          <a:blip r:embed="rId4">
            <a:alphaModFix/>
          </a:blip>
          <a:stretch>
            <a:fillRect/>
          </a:stretch>
        </p:blipFill>
        <p:spPr>
          <a:xfrm>
            <a:off x="6455550" y="3472800"/>
            <a:ext cx="1468475" cy="1468475"/>
          </a:xfrm>
          <a:prstGeom prst="rect">
            <a:avLst/>
          </a:prstGeom>
          <a:noFill/>
          <a:ln>
            <a:noFill/>
          </a:ln>
        </p:spPr>
      </p:pic>
      <p:pic>
        <p:nvPicPr>
          <p:cNvPr id="168" name="Google Shape;168;p23"/>
          <p:cNvPicPr preferRelativeResize="0"/>
          <p:nvPr/>
        </p:nvPicPr>
        <p:blipFill rotWithShape="1">
          <a:blip r:embed="rId5">
            <a:alphaModFix/>
          </a:blip>
          <a:srcRect b="0" l="4825" r="0" t="0"/>
          <a:stretch/>
        </p:blipFill>
        <p:spPr>
          <a:xfrm>
            <a:off x="5346125" y="1872225"/>
            <a:ext cx="1759250" cy="184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Solutions: Independent Design</a:t>
            </a:r>
            <a:endParaRPr/>
          </a:p>
        </p:txBody>
      </p:sp>
      <p:sp>
        <p:nvSpPr>
          <p:cNvPr id="174" name="Google Shape;174;p24"/>
          <p:cNvSpPr txBox="1"/>
          <p:nvPr>
            <p:ph idx="1" type="body"/>
          </p:nvPr>
        </p:nvSpPr>
        <p:spPr>
          <a:xfrm>
            <a:off x="471900" y="1919075"/>
            <a:ext cx="4100100" cy="3076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Char char="●"/>
            </a:pPr>
            <a:r>
              <a:rPr lang="en" sz="1500">
                <a:solidFill>
                  <a:srgbClr val="000000"/>
                </a:solidFill>
              </a:rPr>
              <a:t>Make it so socializing and finding resources on hikes are not dependent on one another</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Give users an option of socializing if they want to</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Allow users the option to interact with the forum anonymously</a:t>
            </a:r>
            <a:endParaRPr sz="1500">
              <a:solidFill>
                <a:srgbClr val="000000"/>
              </a:solidFill>
            </a:endParaRPr>
          </a:p>
          <a:p>
            <a:pPr indent="0" lvl="0" marL="0" rtl="0" algn="l">
              <a:spcBef>
                <a:spcPts val="1200"/>
              </a:spcBef>
              <a:spcAft>
                <a:spcPts val="1200"/>
              </a:spcAft>
              <a:buNone/>
            </a:pPr>
            <a:r>
              <a:t/>
            </a:r>
            <a:endParaRPr sz="1500">
              <a:solidFill>
                <a:srgbClr val="000000"/>
              </a:solidFill>
            </a:endParaRPr>
          </a:p>
        </p:txBody>
      </p:sp>
      <p:pic>
        <p:nvPicPr>
          <p:cNvPr id="175" name="Google Shape;175;p24"/>
          <p:cNvPicPr preferRelativeResize="0"/>
          <p:nvPr/>
        </p:nvPicPr>
        <p:blipFill rotWithShape="1">
          <a:blip r:embed="rId3">
            <a:alphaModFix/>
          </a:blip>
          <a:srcRect b="0" l="2619" r="0" t="50575"/>
          <a:stretch/>
        </p:blipFill>
        <p:spPr>
          <a:xfrm>
            <a:off x="4938350" y="2243200"/>
            <a:ext cx="3699249" cy="2428250"/>
          </a:xfrm>
          <a:prstGeom prst="rect">
            <a:avLst/>
          </a:prstGeom>
          <a:noFill/>
          <a:ln>
            <a:noFill/>
          </a:ln>
        </p:spPr>
      </p:pic>
      <p:sp>
        <p:nvSpPr>
          <p:cNvPr id="176" name="Google Shape;176;p24"/>
          <p:cNvSpPr/>
          <p:nvPr/>
        </p:nvSpPr>
        <p:spPr>
          <a:xfrm>
            <a:off x="5121075" y="4040025"/>
            <a:ext cx="1462200" cy="383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100"/>
              <a:t>Final Takeaways</a:t>
            </a:r>
            <a:endParaRPr sz="4100"/>
          </a:p>
        </p:txBody>
      </p:sp>
      <p:sp>
        <p:nvSpPr>
          <p:cNvPr id="182" name="Google Shape;182;p25"/>
          <p:cNvSpPr txBox="1"/>
          <p:nvPr>
            <p:ph idx="2" type="body"/>
          </p:nvPr>
        </p:nvSpPr>
        <p:spPr>
          <a:xfrm>
            <a:off x="4939500" y="221350"/>
            <a:ext cx="3837000" cy="4735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t>Lessons learnt:</a:t>
            </a:r>
            <a:endParaRPr sz="1500"/>
          </a:p>
          <a:p>
            <a:pPr indent="-323850" lvl="0" marL="457200" rtl="0" algn="l">
              <a:lnSpc>
                <a:spcPct val="115000"/>
              </a:lnSpc>
              <a:spcBef>
                <a:spcPts val="0"/>
              </a:spcBef>
              <a:spcAft>
                <a:spcPts val="0"/>
              </a:spcAft>
              <a:buSzPts val="1500"/>
              <a:buChar char="●"/>
            </a:pPr>
            <a:r>
              <a:rPr lang="en" sz="1500"/>
              <a:t>Prioritize user </a:t>
            </a:r>
            <a:r>
              <a:rPr lang="en" sz="1500"/>
              <a:t>privacy</a:t>
            </a:r>
            <a:r>
              <a:rPr lang="en" sz="1500"/>
              <a:t> and safety</a:t>
            </a:r>
            <a:endParaRPr sz="1500"/>
          </a:p>
          <a:p>
            <a:pPr indent="-323850" lvl="0" marL="457200" rtl="0" algn="l">
              <a:lnSpc>
                <a:spcPct val="115000"/>
              </a:lnSpc>
              <a:spcBef>
                <a:spcPts val="0"/>
              </a:spcBef>
              <a:spcAft>
                <a:spcPts val="0"/>
              </a:spcAft>
              <a:buSzPts val="1500"/>
              <a:buChar char="●"/>
            </a:pPr>
            <a:r>
              <a:rPr lang="en" sz="1500"/>
              <a:t>Leverage new technologies for optimal algorithms</a:t>
            </a:r>
            <a:endParaRPr sz="1500"/>
          </a:p>
          <a:p>
            <a:pPr indent="-323850" lvl="0" marL="457200" rtl="0" algn="l">
              <a:lnSpc>
                <a:spcPct val="115000"/>
              </a:lnSpc>
              <a:spcBef>
                <a:spcPts val="0"/>
              </a:spcBef>
              <a:spcAft>
                <a:spcPts val="0"/>
              </a:spcAft>
              <a:buSzPts val="1500"/>
              <a:buChar char="●"/>
            </a:pPr>
            <a:r>
              <a:rPr lang="en" sz="1500"/>
              <a:t>Strategic resource management </a:t>
            </a:r>
            <a:endParaRPr sz="1500"/>
          </a:p>
          <a:p>
            <a:pPr indent="0" lvl="0" marL="0" rtl="0" algn="l">
              <a:lnSpc>
                <a:spcPct val="115000"/>
              </a:lnSpc>
              <a:spcBef>
                <a:spcPts val="1200"/>
              </a:spcBef>
              <a:spcAft>
                <a:spcPts val="0"/>
              </a:spcAft>
              <a:buNone/>
            </a:pPr>
            <a:r>
              <a:rPr lang="en" sz="1500"/>
              <a:t>Secrets to success:</a:t>
            </a:r>
            <a:endParaRPr sz="1500"/>
          </a:p>
          <a:p>
            <a:pPr indent="-323850" lvl="0" marL="457200" rtl="0" algn="l">
              <a:lnSpc>
                <a:spcPct val="115000"/>
              </a:lnSpc>
              <a:spcBef>
                <a:spcPts val="0"/>
              </a:spcBef>
              <a:spcAft>
                <a:spcPts val="0"/>
              </a:spcAft>
              <a:buSzPts val="1500"/>
              <a:buChar char="●"/>
            </a:pPr>
            <a:r>
              <a:rPr lang="en" sz="1500"/>
              <a:t>Individualize user experience as much as possible for unique and personal app engagement</a:t>
            </a:r>
            <a:endParaRPr sz="1500"/>
          </a:p>
          <a:p>
            <a:pPr indent="-323850" lvl="0" marL="457200" rtl="0" algn="l">
              <a:lnSpc>
                <a:spcPct val="115000"/>
              </a:lnSpc>
              <a:spcBef>
                <a:spcPts val="0"/>
              </a:spcBef>
              <a:spcAft>
                <a:spcPts val="0"/>
              </a:spcAft>
              <a:buSzPts val="1500"/>
              <a:buChar char="●"/>
            </a:pPr>
            <a:r>
              <a:rPr lang="en" sz="1500"/>
              <a:t>Develop sense of community within the app to maximize user connection</a:t>
            </a:r>
            <a:endParaRPr sz="1500"/>
          </a:p>
          <a:p>
            <a:pPr indent="0" lvl="0" marL="0" rtl="0" algn="l">
              <a:lnSpc>
                <a:spcPct val="115000"/>
              </a:lnSpc>
              <a:spcBef>
                <a:spcPts val="1200"/>
              </a:spcBef>
              <a:spcAft>
                <a:spcPts val="0"/>
              </a:spcAft>
              <a:buNone/>
            </a:pPr>
            <a:r>
              <a:rPr lang="en" sz="1500"/>
              <a:t>Summary:</a:t>
            </a:r>
            <a:endParaRPr sz="1500"/>
          </a:p>
          <a:p>
            <a:pPr indent="-323850" lvl="0" marL="457200" rtl="0" algn="l">
              <a:lnSpc>
                <a:spcPct val="115000"/>
              </a:lnSpc>
              <a:spcBef>
                <a:spcPts val="0"/>
              </a:spcBef>
              <a:spcAft>
                <a:spcPts val="0"/>
              </a:spcAft>
              <a:buSzPts val="1500"/>
              <a:buChar char="●"/>
            </a:pPr>
            <a:r>
              <a:rPr lang="en" sz="1500"/>
              <a:t>The app includes all the functional requirements, with an easy and effective user interaction design</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4" name="Google Shape;74;p14"/>
          <p:cNvSpPr txBox="1"/>
          <p:nvPr>
            <p:ph idx="1" type="body"/>
          </p:nvPr>
        </p:nvSpPr>
        <p:spPr>
          <a:xfrm>
            <a:off x="0" y="1702200"/>
            <a:ext cx="9144000" cy="173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Tedious to find trails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Preparation takes time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Difficult to find hiking group</a:t>
            </a:r>
            <a:endParaRPr>
              <a:solidFill>
                <a:srgbClr val="000000"/>
              </a:solidFill>
            </a:endParaRPr>
          </a:p>
          <a:p>
            <a:pPr indent="0" lvl="0" marL="0" rtl="0" algn="l">
              <a:spcBef>
                <a:spcPts val="1200"/>
              </a:spcBef>
              <a:spcAft>
                <a:spcPts val="1200"/>
              </a:spcAft>
              <a:buNone/>
            </a:pPr>
            <a:r>
              <a:rPr lang="en">
                <a:solidFill>
                  <a:srgbClr val="000000"/>
                </a:solidFill>
              </a:rPr>
              <a:t>TrailBuddy offers </a:t>
            </a:r>
            <a:r>
              <a:rPr lang="en">
                <a:solidFill>
                  <a:srgbClr val="000000"/>
                </a:solidFill>
              </a:rPr>
              <a:t>students a compact way to get trail information and meet new people</a:t>
            </a:r>
            <a:endParaRPr>
              <a:solidFill>
                <a:srgbClr val="000000"/>
              </a:solidFill>
            </a:endParaRPr>
          </a:p>
        </p:txBody>
      </p:sp>
      <p:pic>
        <p:nvPicPr>
          <p:cNvPr id="75" name="Google Shape;75;p14"/>
          <p:cNvPicPr preferRelativeResize="0"/>
          <p:nvPr/>
        </p:nvPicPr>
        <p:blipFill>
          <a:blip r:embed="rId3">
            <a:alphaModFix/>
          </a:blip>
          <a:stretch>
            <a:fillRect/>
          </a:stretch>
        </p:blipFill>
        <p:spPr>
          <a:xfrm>
            <a:off x="6854600" y="3441941"/>
            <a:ext cx="2289400" cy="1701559"/>
          </a:xfrm>
          <a:prstGeom prst="rect">
            <a:avLst/>
          </a:prstGeom>
          <a:noFill/>
          <a:ln>
            <a:noFill/>
          </a:ln>
        </p:spPr>
      </p:pic>
      <p:pic>
        <p:nvPicPr>
          <p:cNvPr id="76" name="Google Shape;76;p14"/>
          <p:cNvPicPr preferRelativeResize="0"/>
          <p:nvPr/>
        </p:nvPicPr>
        <p:blipFill>
          <a:blip r:embed="rId4">
            <a:alphaModFix/>
          </a:blip>
          <a:stretch>
            <a:fillRect/>
          </a:stretch>
        </p:blipFill>
        <p:spPr>
          <a:xfrm>
            <a:off x="0" y="3441420"/>
            <a:ext cx="2289399" cy="1702630"/>
          </a:xfrm>
          <a:prstGeom prst="rect">
            <a:avLst/>
          </a:prstGeom>
          <a:noFill/>
          <a:ln>
            <a:noFill/>
          </a:ln>
        </p:spPr>
      </p:pic>
      <p:pic>
        <p:nvPicPr>
          <p:cNvPr id="77" name="Google Shape;77;p14"/>
          <p:cNvPicPr preferRelativeResize="0"/>
          <p:nvPr/>
        </p:nvPicPr>
        <p:blipFill>
          <a:blip r:embed="rId5">
            <a:alphaModFix/>
          </a:blip>
          <a:stretch>
            <a:fillRect/>
          </a:stretch>
        </p:blipFill>
        <p:spPr>
          <a:xfrm>
            <a:off x="4571995" y="3441625"/>
            <a:ext cx="2289403" cy="1702199"/>
          </a:xfrm>
          <a:prstGeom prst="rect">
            <a:avLst/>
          </a:prstGeom>
          <a:noFill/>
          <a:ln>
            <a:noFill/>
          </a:ln>
        </p:spPr>
      </p:pic>
      <p:pic>
        <p:nvPicPr>
          <p:cNvPr id="78" name="Google Shape;78;p14"/>
          <p:cNvPicPr preferRelativeResize="0"/>
          <p:nvPr/>
        </p:nvPicPr>
        <p:blipFill>
          <a:blip r:embed="rId6">
            <a:alphaModFix/>
          </a:blip>
          <a:stretch>
            <a:fillRect/>
          </a:stretch>
        </p:blipFill>
        <p:spPr>
          <a:xfrm>
            <a:off x="2285950" y="3442250"/>
            <a:ext cx="2289400" cy="170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97775" y="2065350"/>
            <a:ext cx="32544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Key Features</a:t>
            </a:r>
            <a:endParaRPr/>
          </a:p>
        </p:txBody>
      </p:sp>
      <p:pic>
        <p:nvPicPr>
          <p:cNvPr id="84" name="Google Shape;84;p15"/>
          <p:cNvPicPr preferRelativeResize="0"/>
          <p:nvPr/>
        </p:nvPicPr>
        <p:blipFill rotWithShape="1">
          <a:blip r:embed="rId3">
            <a:alphaModFix/>
          </a:blip>
          <a:srcRect b="0" l="5177" r="30579" t="0"/>
          <a:stretch/>
        </p:blipFill>
        <p:spPr>
          <a:xfrm>
            <a:off x="4156775" y="0"/>
            <a:ext cx="4987224"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Trail Browsing</a:t>
            </a:r>
            <a:endParaRPr/>
          </a:p>
        </p:txBody>
      </p:sp>
      <p:pic>
        <p:nvPicPr>
          <p:cNvPr id="90" name="Google Shape;90;p16"/>
          <p:cNvPicPr preferRelativeResize="0"/>
          <p:nvPr/>
        </p:nvPicPr>
        <p:blipFill>
          <a:blip r:embed="rId3">
            <a:alphaModFix/>
          </a:blip>
          <a:stretch>
            <a:fillRect/>
          </a:stretch>
        </p:blipFill>
        <p:spPr>
          <a:xfrm>
            <a:off x="457037" y="1884475"/>
            <a:ext cx="2334961" cy="2729724"/>
          </a:xfrm>
          <a:prstGeom prst="rect">
            <a:avLst/>
          </a:prstGeom>
          <a:noFill/>
          <a:ln>
            <a:noFill/>
          </a:ln>
        </p:spPr>
      </p:pic>
      <p:pic>
        <p:nvPicPr>
          <p:cNvPr id="91" name="Google Shape;91;p16"/>
          <p:cNvPicPr preferRelativeResize="0"/>
          <p:nvPr/>
        </p:nvPicPr>
        <p:blipFill>
          <a:blip r:embed="rId4">
            <a:alphaModFix/>
          </a:blip>
          <a:stretch>
            <a:fillRect/>
          </a:stretch>
        </p:blipFill>
        <p:spPr>
          <a:xfrm>
            <a:off x="3385804" y="1884475"/>
            <a:ext cx="2361736" cy="2729724"/>
          </a:xfrm>
          <a:prstGeom prst="rect">
            <a:avLst/>
          </a:prstGeom>
          <a:noFill/>
          <a:ln>
            <a:noFill/>
          </a:ln>
        </p:spPr>
      </p:pic>
      <p:pic>
        <p:nvPicPr>
          <p:cNvPr id="92" name="Google Shape;92;p16"/>
          <p:cNvPicPr preferRelativeResize="0"/>
          <p:nvPr/>
        </p:nvPicPr>
        <p:blipFill>
          <a:blip r:embed="rId5">
            <a:alphaModFix/>
          </a:blip>
          <a:stretch>
            <a:fillRect/>
          </a:stretch>
        </p:blipFill>
        <p:spPr>
          <a:xfrm>
            <a:off x="6341372" y="1884475"/>
            <a:ext cx="2367490" cy="2729724"/>
          </a:xfrm>
          <a:prstGeom prst="rect">
            <a:avLst/>
          </a:prstGeom>
          <a:noFill/>
          <a:ln>
            <a:noFill/>
          </a:ln>
        </p:spPr>
      </p:pic>
      <p:sp>
        <p:nvSpPr>
          <p:cNvPr id="93" name="Google Shape;93;p16"/>
          <p:cNvSpPr txBox="1"/>
          <p:nvPr/>
        </p:nvSpPr>
        <p:spPr>
          <a:xfrm>
            <a:off x="412500" y="4614200"/>
            <a:ext cx="24240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System takes user’s past trails into account</a:t>
            </a:r>
            <a:endParaRPr sz="1200">
              <a:latin typeface="Roboto"/>
              <a:ea typeface="Roboto"/>
              <a:cs typeface="Roboto"/>
              <a:sym typeface="Roboto"/>
            </a:endParaRPr>
          </a:p>
        </p:txBody>
      </p:sp>
      <p:sp>
        <p:nvSpPr>
          <p:cNvPr id="94" name="Google Shape;94;p16"/>
          <p:cNvSpPr txBox="1"/>
          <p:nvPr/>
        </p:nvSpPr>
        <p:spPr>
          <a:xfrm>
            <a:off x="3354663" y="4614200"/>
            <a:ext cx="24240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Also </a:t>
            </a:r>
            <a:r>
              <a:rPr lang="en" sz="1200">
                <a:latin typeface="Roboto"/>
                <a:ea typeface="Roboto"/>
                <a:cs typeface="Roboto"/>
                <a:sym typeface="Roboto"/>
              </a:rPr>
              <a:t>recommends</a:t>
            </a:r>
            <a:r>
              <a:rPr lang="en" sz="1200">
                <a:latin typeface="Roboto"/>
                <a:ea typeface="Roboto"/>
                <a:cs typeface="Roboto"/>
                <a:sym typeface="Roboto"/>
              </a:rPr>
              <a:t> trail based off of user conditions</a:t>
            </a:r>
            <a:endParaRPr sz="1200">
              <a:latin typeface="Roboto"/>
              <a:ea typeface="Roboto"/>
              <a:cs typeface="Roboto"/>
              <a:sym typeface="Roboto"/>
            </a:endParaRPr>
          </a:p>
        </p:txBody>
      </p:sp>
      <p:sp>
        <p:nvSpPr>
          <p:cNvPr id="95" name="Google Shape;95;p16"/>
          <p:cNvSpPr txBox="1"/>
          <p:nvPr/>
        </p:nvSpPr>
        <p:spPr>
          <a:xfrm>
            <a:off x="6296850" y="4614200"/>
            <a:ext cx="24240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Displays list of trails in user’s location</a:t>
            </a:r>
            <a:endParaRPr sz="12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Trail Info</a:t>
            </a:r>
            <a:endParaRPr/>
          </a:p>
        </p:txBody>
      </p:sp>
      <p:pic>
        <p:nvPicPr>
          <p:cNvPr id="101" name="Google Shape;101;p17"/>
          <p:cNvPicPr preferRelativeResize="0"/>
          <p:nvPr/>
        </p:nvPicPr>
        <p:blipFill>
          <a:blip r:embed="rId3">
            <a:alphaModFix/>
          </a:blip>
          <a:stretch>
            <a:fillRect/>
          </a:stretch>
        </p:blipFill>
        <p:spPr>
          <a:xfrm>
            <a:off x="4636261" y="2009849"/>
            <a:ext cx="2095803" cy="2549825"/>
          </a:xfrm>
          <a:prstGeom prst="rect">
            <a:avLst/>
          </a:prstGeom>
          <a:noFill/>
          <a:ln>
            <a:noFill/>
          </a:ln>
        </p:spPr>
      </p:pic>
      <p:pic>
        <p:nvPicPr>
          <p:cNvPr id="102" name="Google Shape;102;p17"/>
          <p:cNvPicPr preferRelativeResize="0"/>
          <p:nvPr/>
        </p:nvPicPr>
        <p:blipFill>
          <a:blip r:embed="rId4">
            <a:alphaModFix/>
          </a:blip>
          <a:stretch>
            <a:fillRect/>
          </a:stretch>
        </p:blipFill>
        <p:spPr>
          <a:xfrm>
            <a:off x="2407875" y="2009849"/>
            <a:ext cx="2100582" cy="2549823"/>
          </a:xfrm>
          <a:prstGeom prst="rect">
            <a:avLst/>
          </a:prstGeom>
          <a:noFill/>
          <a:ln>
            <a:noFill/>
          </a:ln>
        </p:spPr>
      </p:pic>
      <p:pic>
        <p:nvPicPr>
          <p:cNvPr id="103" name="Google Shape;103;p17"/>
          <p:cNvPicPr preferRelativeResize="0"/>
          <p:nvPr/>
        </p:nvPicPr>
        <p:blipFill>
          <a:blip r:embed="rId5">
            <a:alphaModFix/>
          </a:blip>
          <a:stretch>
            <a:fillRect/>
          </a:stretch>
        </p:blipFill>
        <p:spPr>
          <a:xfrm>
            <a:off x="6859865" y="2015840"/>
            <a:ext cx="2095809" cy="2537847"/>
          </a:xfrm>
          <a:prstGeom prst="rect">
            <a:avLst/>
          </a:prstGeom>
          <a:noFill/>
          <a:ln>
            <a:noFill/>
          </a:ln>
        </p:spPr>
      </p:pic>
      <p:pic>
        <p:nvPicPr>
          <p:cNvPr id="104" name="Google Shape;104;p17"/>
          <p:cNvPicPr preferRelativeResize="0"/>
          <p:nvPr/>
        </p:nvPicPr>
        <p:blipFill>
          <a:blip r:embed="rId6">
            <a:alphaModFix/>
          </a:blip>
          <a:stretch>
            <a:fillRect/>
          </a:stretch>
        </p:blipFill>
        <p:spPr>
          <a:xfrm>
            <a:off x="176207" y="2009849"/>
            <a:ext cx="2103874" cy="2549823"/>
          </a:xfrm>
          <a:prstGeom prst="rect">
            <a:avLst/>
          </a:prstGeom>
          <a:noFill/>
          <a:ln>
            <a:noFill/>
          </a:ln>
        </p:spPr>
      </p:pic>
      <p:sp>
        <p:nvSpPr>
          <p:cNvPr id="105" name="Google Shape;105;p17"/>
          <p:cNvSpPr txBox="1"/>
          <p:nvPr/>
        </p:nvSpPr>
        <p:spPr>
          <a:xfrm>
            <a:off x="184175" y="4559675"/>
            <a:ext cx="20958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Brief </a:t>
            </a:r>
            <a:r>
              <a:rPr lang="en" sz="1200">
                <a:latin typeface="Roboto"/>
                <a:ea typeface="Roboto"/>
                <a:cs typeface="Roboto"/>
                <a:sym typeface="Roboto"/>
              </a:rPr>
              <a:t>information</a:t>
            </a:r>
            <a:r>
              <a:rPr lang="en" sz="1200">
                <a:latin typeface="Roboto"/>
                <a:ea typeface="Roboto"/>
                <a:cs typeface="Roboto"/>
                <a:sym typeface="Roboto"/>
              </a:rPr>
              <a:t> of trail</a:t>
            </a:r>
            <a:endParaRPr sz="1200">
              <a:latin typeface="Roboto"/>
              <a:ea typeface="Roboto"/>
              <a:cs typeface="Roboto"/>
              <a:sym typeface="Roboto"/>
            </a:endParaRPr>
          </a:p>
        </p:txBody>
      </p:sp>
      <p:sp>
        <p:nvSpPr>
          <p:cNvPr id="106" name="Google Shape;106;p17"/>
          <p:cNvSpPr txBox="1"/>
          <p:nvPr/>
        </p:nvSpPr>
        <p:spPr>
          <a:xfrm>
            <a:off x="2412775" y="4559675"/>
            <a:ext cx="20958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Trail map</a:t>
            </a:r>
            <a:endParaRPr sz="1200">
              <a:latin typeface="Roboto"/>
              <a:ea typeface="Roboto"/>
              <a:cs typeface="Roboto"/>
              <a:sym typeface="Roboto"/>
            </a:endParaRPr>
          </a:p>
        </p:txBody>
      </p:sp>
      <p:sp>
        <p:nvSpPr>
          <p:cNvPr id="107" name="Google Shape;107;p17"/>
          <p:cNvSpPr txBox="1"/>
          <p:nvPr/>
        </p:nvSpPr>
        <p:spPr>
          <a:xfrm>
            <a:off x="4636275" y="4559675"/>
            <a:ext cx="20958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Gear </a:t>
            </a:r>
            <a:r>
              <a:rPr lang="en" sz="1200">
                <a:latin typeface="Roboto"/>
                <a:ea typeface="Roboto"/>
                <a:cs typeface="Roboto"/>
                <a:sym typeface="Roboto"/>
              </a:rPr>
              <a:t>recommendations</a:t>
            </a:r>
            <a:r>
              <a:rPr lang="en" sz="1200">
                <a:latin typeface="Roboto"/>
                <a:ea typeface="Roboto"/>
                <a:cs typeface="Roboto"/>
                <a:sym typeface="Roboto"/>
              </a:rPr>
              <a:t> based off of terrain</a:t>
            </a:r>
            <a:endParaRPr sz="1200">
              <a:latin typeface="Roboto"/>
              <a:ea typeface="Roboto"/>
              <a:cs typeface="Roboto"/>
              <a:sym typeface="Roboto"/>
            </a:endParaRPr>
          </a:p>
        </p:txBody>
      </p:sp>
      <p:sp>
        <p:nvSpPr>
          <p:cNvPr id="108" name="Google Shape;108;p17"/>
          <p:cNvSpPr txBox="1"/>
          <p:nvPr/>
        </p:nvSpPr>
        <p:spPr>
          <a:xfrm>
            <a:off x="6859875" y="4559675"/>
            <a:ext cx="20958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Recommendations</a:t>
            </a:r>
            <a:r>
              <a:rPr lang="en" sz="1200">
                <a:latin typeface="Roboto"/>
                <a:ea typeface="Roboto"/>
                <a:cs typeface="Roboto"/>
                <a:sym typeface="Roboto"/>
              </a:rPr>
              <a:t> for weather</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Friend &amp; Group Matching</a:t>
            </a:r>
            <a:endParaRPr/>
          </a:p>
        </p:txBody>
      </p:sp>
      <p:pic>
        <p:nvPicPr>
          <p:cNvPr id="114" name="Google Shape;114;p18"/>
          <p:cNvPicPr preferRelativeResize="0"/>
          <p:nvPr/>
        </p:nvPicPr>
        <p:blipFill rotWithShape="1">
          <a:blip r:embed="rId3">
            <a:alphaModFix/>
          </a:blip>
          <a:srcRect b="0" l="0" r="872" t="0"/>
          <a:stretch/>
        </p:blipFill>
        <p:spPr>
          <a:xfrm>
            <a:off x="2382700" y="1898440"/>
            <a:ext cx="2103875" cy="2732460"/>
          </a:xfrm>
          <a:prstGeom prst="rect">
            <a:avLst/>
          </a:prstGeom>
          <a:noFill/>
          <a:ln>
            <a:noFill/>
          </a:ln>
        </p:spPr>
      </p:pic>
      <p:pic>
        <p:nvPicPr>
          <p:cNvPr id="115" name="Google Shape;115;p18"/>
          <p:cNvPicPr preferRelativeResize="0"/>
          <p:nvPr/>
        </p:nvPicPr>
        <p:blipFill rotWithShape="1">
          <a:blip r:embed="rId4">
            <a:alphaModFix/>
          </a:blip>
          <a:srcRect b="596" l="0" r="1224" t="0"/>
          <a:stretch/>
        </p:blipFill>
        <p:spPr>
          <a:xfrm>
            <a:off x="165825" y="1894922"/>
            <a:ext cx="2103874" cy="2739503"/>
          </a:xfrm>
          <a:prstGeom prst="rect">
            <a:avLst/>
          </a:prstGeom>
          <a:noFill/>
          <a:ln>
            <a:noFill/>
          </a:ln>
        </p:spPr>
      </p:pic>
      <p:pic>
        <p:nvPicPr>
          <p:cNvPr id="116" name="Google Shape;116;p18"/>
          <p:cNvPicPr preferRelativeResize="0"/>
          <p:nvPr/>
        </p:nvPicPr>
        <p:blipFill>
          <a:blip r:embed="rId5">
            <a:alphaModFix/>
          </a:blip>
          <a:stretch>
            <a:fillRect/>
          </a:stretch>
        </p:blipFill>
        <p:spPr>
          <a:xfrm>
            <a:off x="4599575" y="1891404"/>
            <a:ext cx="2132792" cy="2739501"/>
          </a:xfrm>
          <a:prstGeom prst="rect">
            <a:avLst/>
          </a:prstGeom>
          <a:noFill/>
          <a:ln>
            <a:noFill/>
          </a:ln>
        </p:spPr>
      </p:pic>
      <p:pic>
        <p:nvPicPr>
          <p:cNvPr id="117" name="Google Shape;117;p18"/>
          <p:cNvPicPr preferRelativeResize="0"/>
          <p:nvPr/>
        </p:nvPicPr>
        <p:blipFill>
          <a:blip r:embed="rId6">
            <a:alphaModFix/>
          </a:blip>
          <a:stretch>
            <a:fillRect/>
          </a:stretch>
        </p:blipFill>
        <p:spPr>
          <a:xfrm>
            <a:off x="6845375" y="1885012"/>
            <a:ext cx="2132800" cy="2745888"/>
          </a:xfrm>
          <a:prstGeom prst="rect">
            <a:avLst/>
          </a:prstGeom>
          <a:noFill/>
          <a:ln>
            <a:noFill/>
          </a:ln>
        </p:spPr>
      </p:pic>
      <p:sp>
        <p:nvSpPr>
          <p:cNvPr id="118" name="Google Shape;118;p18"/>
          <p:cNvSpPr txBox="1"/>
          <p:nvPr/>
        </p:nvSpPr>
        <p:spPr>
          <a:xfrm>
            <a:off x="165800" y="4630900"/>
            <a:ext cx="21039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Friend matching</a:t>
            </a:r>
            <a:endParaRPr sz="1200">
              <a:latin typeface="Roboto"/>
              <a:ea typeface="Roboto"/>
              <a:cs typeface="Roboto"/>
              <a:sym typeface="Roboto"/>
            </a:endParaRPr>
          </a:p>
        </p:txBody>
      </p:sp>
      <p:sp>
        <p:nvSpPr>
          <p:cNvPr id="119" name="Google Shape;119;p18"/>
          <p:cNvSpPr txBox="1"/>
          <p:nvPr/>
        </p:nvSpPr>
        <p:spPr>
          <a:xfrm>
            <a:off x="2382700" y="4630900"/>
            <a:ext cx="21039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Chat feature</a:t>
            </a:r>
            <a:endParaRPr sz="1200">
              <a:latin typeface="Roboto"/>
              <a:ea typeface="Roboto"/>
              <a:cs typeface="Roboto"/>
              <a:sym typeface="Roboto"/>
            </a:endParaRPr>
          </a:p>
        </p:txBody>
      </p:sp>
      <p:sp>
        <p:nvSpPr>
          <p:cNvPr id="120" name="Google Shape;120;p18"/>
          <p:cNvSpPr txBox="1"/>
          <p:nvPr/>
        </p:nvSpPr>
        <p:spPr>
          <a:xfrm>
            <a:off x="4599600" y="4630900"/>
            <a:ext cx="21327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Meeting scheduler</a:t>
            </a:r>
            <a:endParaRPr sz="1200">
              <a:latin typeface="Roboto"/>
              <a:ea typeface="Roboto"/>
              <a:cs typeface="Roboto"/>
              <a:sym typeface="Roboto"/>
            </a:endParaRPr>
          </a:p>
        </p:txBody>
      </p:sp>
      <p:sp>
        <p:nvSpPr>
          <p:cNvPr id="121" name="Google Shape;121;p18"/>
          <p:cNvSpPr txBox="1"/>
          <p:nvPr/>
        </p:nvSpPr>
        <p:spPr>
          <a:xfrm>
            <a:off x="6845350" y="4630900"/>
            <a:ext cx="21327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Group event scheduler</a:t>
            </a:r>
            <a:endParaRPr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Forum</a:t>
            </a:r>
            <a:endParaRPr/>
          </a:p>
        </p:txBody>
      </p:sp>
      <p:sp>
        <p:nvSpPr>
          <p:cNvPr id="127" name="Google Shape;127;p19"/>
          <p:cNvSpPr txBox="1"/>
          <p:nvPr>
            <p:ph idx="1" type="body"/>
          </p:nvPr>
        </p:nvSpPr>
        <p:spPr>
          <a:xfrm>
            <a:off x="139325" y="1441025"/>
            <a:ext cx="9046500" cy="2710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304800" lvl="0" marL="457200" rtl="0" algn="l">
              <a:spcBef>
                <a:spcPts val="0"/>
              </a:spcBef>
              <a:spcAft>
                <a:spcPts val="1000"/>
              </a:spcAft>
              <a:buClr>
                <a:srgbClr val="000000"/>
              </a:buClr>
              <a:buSzPts val="1200"/>
              <a:buChar char="●"/>
            </a:pPr>
            <a:r>
              <a:rPr lang="en" sz="1200">
                <a:solidFill>
                  <a:srgbClr val="000000"/>
                </a:solidFill>
              </a:rPr>
              <a:t>Users can discuss and share information related to hiking trails and outdoor activities, promoting community engagement.</a:t>
            </a:r>
            <a:endParaRPr sz="1200">
              <a:solidFill>
                <a:srgbClr val="000000"/>
              </a:solidFill>
            </a:endParaRPr>
          </a:p>
        </p:txBody>
      </p:sp>
      <p:pic>
        <p:nvPicPr>
          <p:cNvPr id="128" name="Google Shape;128;p19"/>
          <p:cNvPicPr preferRelativeResize="0"/>
          <p:nvPr/>
        </p:nvPicPr>
        <p:blipFill rotWithShape="1">
          <a:blip r:embed="rId3">
            <a:alphaModFix/>
          </a:blip>
          <a:srcRect b="11916" l="34780" r="35007" t="19520"/>
          <a:stretch/>
        </p:blipFill>
        <p:spPr>
          <a:xfrm>
            <a:off x="6595825" y="2250412"/>
            <a:ext cx="1839749" cy="2348309"/>
          </a:xfrm>
          <a:prstGeom prst="rect">
            <a:avLst/>
          </a:prstGeom>
          <a:noFill/>
          <a:ln>
            <a:noFill/>
          </a:ln>
        </p:spPr>
      </p:pic>
      <p:pic>
        <p:nvPicPr>
          <p:cNvPr id="129" name="Google Shape;129;p19"/>
          <p:cNvPicPr preferRelativeResize="0"/>
          <p:nvPr/>
        </p:nvPicPr>
        <p:blipFill>
          <a:blip r:embed="rId4">
            <a:alphaModFix/>
          </a:blip>
          <a:stretch>
            <a:fillRect/>
          </a:stretch>
        </p:blipFill>
        <p:spPr>
          <a:xfrm>
            <a:off x="311976" y="2235663"/>
            <a:ext cx="1839749" cy="2377787"/>
          </a:xfrm>
          <a:prstGeom prst="rect">
            <a:avLst/>
          </a:prstGeom>
          <a:noFill/>
          <a:ln>
            <a:noFill/>
          </a:ln>
        </p:spPr>
      </p:pic>
      <p:pic>
        <p:nvPicPr>
          <p:cNvPr id="130" name="Google Shape;130;p19"/>
          <p:cNvPicPr preferRelativeResize="0"/>
          <p:nvPr/>
        </p:nvPicPr>
        <p:blipFill>
          <a:blip r:embed="rId5">
            <a:alphaModFix/>
          </a:blip>
          <a:stretch>
            <a:fillRect/>
          </a:stretch>
        </p:blipFill>
        <p:spPr>
          <a:xfrm>
            <a:off x="3453912" y="2223222"/>
            <a:ext cx="1839750" cy="2373205"/>
          </a:xfrm>
          <a:prstGeom prst="rect">
            <a:avLst/>
          </a:prstGeom>
          <a:noFill/>
          <a:ln>
            <a:noFill/>
          </a:ln>
        </p:spPr>
      </p:pic>
      <p:sp>
        <p:nvSpPr>
          <p:cNvPr id="131" name="Google Shape;131;p19"/>
          <p:cNvSpPr txBox="1"/>
          <p:nvPr/>
        </p:nvSpPr>
        <p:spPr>
          <a:xfrm>
            <a:off x="408000" y="4616350"/>
            <a:ext cx="17436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User creates account</a:t>
            </a:r>
            <a:endParaRPr sz="1200">
              <a:latin typeface="Roboto"/>
              <a:ea typeface="Roboto"/>
              <a:cs typeface="Roboto"/>
              <a:sym typeface="Roboto"/>
            </a:endParaRPr>
          </a:p>
        </p:txBody>
      </p:sp>
      <p:sp>
        <p:nvSpPr>
          <p:cNvPr id="132" name="Google Shape;132;p19"/>
          <p:cNvSpPr txBox="1"/>
          <p:nvPr/>
        </p:nvSpPr>
        <p:spPr>
          <a:xfrm>
            <a:off x="3453800" y="4648350"/>
            <a:ext cx="18399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User customizes profile</a:t>
            </a:r>
            <a:endParaRPr sz="1200">
              <a:latin typeface="Roboto"/>
              <a:ea typeface="Roboto"/>
              <a:cs typeface="Roboto"/>
              <a:sym typeface="Roboto"/>
            </a:endParaRPr>
          </a:p>
        </p:txBody>
      </p:sp>
      <p:sp>
        <p:nvSpPr>
          <p:cNvPr id="133" name="Google Shape;133;p19"/>
          <p:cNvSpPr txBox="1"/>
          <p:nvPr/>
        </p:nvSpPr>
        <p:spPr>
          <a:xfrm>
            <a:off x="6476025" y="4616350"/>
            <a:ext cx="21096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Forum will filter to user’s interests</a:t>
            </a:r>
            <a:endParaRPr sz="1200">
              <a:latin typeface="Roboto"/>
              <a:ea typeface="Roboto"/>
              <a:cs typeface="Roboto"/>
              <a:sym typeface="Roboto"/>
            </a:endParaRPr>
          </a:p>
        </p:txBody>
      </p:sp>
      <p:cxnSp>
        <p:nvCxnSpPr>
          <p:cNvPr id="134" name="Google Shape;134;p19"/>
          <p:cNvCxnSpPr/>
          <p:nvPr/>
        </p:nvCxnSpPr>
        <p:spPr>
          <a:xfrm>
            <a:off x="2357425" y="3209600"/>
            <a:ext cx="783300" cy="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19"/>
          <p:cNvCxnSpPr/>
          <p:nvPr/>
        </p:nvCxnSpPr>
        <p:spPr>
          <a:xfrm>
            <a:off x="5635850" y="3209600"/>
            <a:ext cx="783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84750" y="2065350"/>
            <a:ext cx="4398600" cy="1012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Challenges + Solutions</a:t>
            </a:r>
            <a:endParaRPr/>
          </a:p>
        </p:txBody>
      </p:sp>
      <p:pic>
        <p:nvPicPr>
          <p:cNvPr id="141" name="Google Shape;141;p20"/>
          <p:cNvPicPr preferRelativeResize="0"/>
          <p:nvPr/>
        </p:nvPicPr>
        <p:blipFill rotWithShape="1">
          <a:blip r:embed="rId3">
            <a:alphaModFix/>
          </a:blip>
          <a:srcRect b="0" l="47934" r="18335" t="0"/>
          <a:stretch/>
        </p:blipFill>
        <p:spPr>
          <a:xfrm>
            <a:off x="5095750" y="0"/>
            <a:ext cx="404825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Challenges</a:t>
            </a:r>
            <a:endParaRPr/>
          </a:p>
        </p:txBody>
      </p:sp>
      <p:pic>
        <p:nvPicPr>
          <p:cNvPr id="147" name="Google Shape;147;p21"/>
          <p:cNvPicPr preferRelativeResize="0"/>
          <p:nvPr/>
        </p:nvPicPr>
        <p:blipFill>
          <a:blip r:embed="rId3">
            <a:alphaModFix/>
          </a:blip>
          <a:stretch>
            <a:fillRect/>
          </a:stretch>
        </p:blipFill>
        <p:spPr>
          <a:xfrm>
            <a:off x="648500" y="2064800"/>
            <a:ext cx="2135561" cy="2135549"/>
          </a:xfrm>
          <a:prstGeom prst="rect">
            <a:avLst/>
          </a:prstGeom>
          <a:noFill/>
          <a:ln>
            <a:noFill/>
          </a:ln>
        </p:spPr>
      </p:pic>
      <p:pic>
        <p:nvPicPr>
          <p:cNvPr id="148" name="Google Shape;148;p21"/>
          <p:cNvPicPr preferRelativeResize="0"/>
          <p:nvPr/>
        </p:nvPicPr>
        <p:blipFill>
          <a:blip r:embed="rId4">
            <a:alphaModFix/>
          </a:blip>
          <a:stretch>
            <a:fillRect/>
          </a:stretch>
        </p:blipFill>
        <p:spPr>
          <a:xfrm>
            <a:off x="3593234" y="2064800"/>
            <a:ext cx="1787282" cy="2135549"/>
          </a:xfrm>
          <a:prstGeom prst="rect">
            <a:avLst/>
          </a:prstGeom>
          <a:noFill/>
          <a:ln>
            <a:noFill/>
          </a:ln>
        </p:spPr>
      </p:pic>
      <p:pic>
        <p:nvPicPr>
          <p:cNvPr id="149" name="Google Shape;149;p21"/>
          <p:cNvPicPr preferRelativeResize="0"/>
          <p:nvPr/>
        </p:nvPicPr>
        <p:blipFill>
          <a:blip r:embed="rId5">
            <a:alphaModFix/>
          </a:blip>
          <a:stretch>
            <a:fillRect/>
          </a:stretch>
        </p:blipFill>
        <p:spPr>
          <a:xfrm>
            <a:off x="6189689" y="2064800"/>
            <a:ext cx="2135561" cy="2135549"/>
          </a:xfrm>
          <a:prstGeom prst="rect">
            <a:avLst/>
          </a:prstGeom>
          <a:noFill/>
          <a:ln>
            <a:noFill/>
          </a:ln>
        </p:spPr>
      </p:pic>
      <p:sp>
        <p:nvSpPr>
          <p:cNvPr id="150" name="Google Shape;150;p21"/>
          <p:cNvSpPr txBox="1"/>
          <p:nvPr/>
        </p:nvSpPr>
        <p:spPr>
          <a:xfrm>
            <a:off x="648425" y="4200350"/>
            <a:ext cx="21357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Implementing ML algorithms to </a:t>
            </a:r>
            <a:r>
              <a:rPr lang="en" sz="1200">
                <a:latin typeface="Roboto"/>
                <a:ea typeface="Roboto"/>
                <a:cs typeface="Roboto"/>
                <a:sym typeface="Roboto"/>
              </a:rPr>
              <a:t>recommend</a:t>
            </a:r>
            <a:r>
              <a:rPr lang="en" sz="1200">
                <a:latin typeface="Roboto"/>
                <a:ea typeface="Roboto"/>
                <a:cs typeface="Roboto"/>
                <a:sym typeface="Roboto"/>
              </a:rPr>
              <a:t> trails/users</a:t>
            </a:r>
            <a:endParaRPr sz="1200">
              <a:latin typeface="Roboto"/>
              <a:ea typeface="Roboto"/>
              <a:cs typeface="Roboto"/>
              <a:sym typeface="Roboto"/>
            </a:endParaRPr>
          </a:p>
        </p:txBody>
      </p:sp>
      <p:sp>
        <p:nvSpPr>
          <p:cNvPr id="151" name="Google Shape;151;p21"/>
          <p:cNvSpPr txBox="1"/>
          <p:nvPr/>
        </p:nvSpPr>
        <p:spPr>
          <a:xfrm>
            <a:off x="3419025" y="4200350"/>
            <a:ext cx="21357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Protecting u</a:t>
            </a:r>
            <a:r>
              <a:rPr lang="en" sz="1200">
                <a:latin typeface="Roboto"/>
                <a:ea typeface="Roboto"/>
                <a:cs typeface="Roboto"/>
                <a:sym typeface="Roboto"/>
              </a:rPr>
              <a:t>ser data</a:t>
            </a:r>
            <a:endParaRPr sz="1200">
              <a:latin typeface="Roboto"/>
              <a:ea typeface="Roboto"/>
              <a:cs typeface="Roboto"/>
              <a:sym typeface="Roboto"/>
            </a:endParaRPr>
          </a:p>
        </p:txBody>
      </p:sp>
      <p:sp>
        <p:nvSpPr>
          <p:cNvPr id="152" name="Google Shape;152;p21"/>
          <p:cNvSpPr txBox="1"/>
          <p:nvPr/>
        </p:nvSpPr>
        <p:spPr>
          <a:xfrm>
            <a:off x="6362775" y="4200350"/>
            <a:ext cx="2135700" cy="4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Allowing friend/trail features to be independent of one another</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